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6" r:id="rId3"/>
    <p:sldId id="278" r:id="rId4"/>
    <p:sldId id="273" r:id="rId5"/>
    <p:sldId id="272" r:id="rId6"/>
    <p:sldId id="277" r:id="rId7"/>
    <p:sldId id="274" r:id="rId8"/>
    <p:sldId id="275" r:id="rId9"/>
    <p:sldId id="257" r:id="rId10"/>
    <p:sldId id="261" r:id="rId11"/>
    <p:sldId id="262" r:id="rId12"/>
    <p:sldId id="263" r:id="rId13"/>
    <p:sldId id="260" r:id="rId14"/>
    <p:sldId id="264" r:id="rId15"/>
    <p:sldId id="258" r:id="rId16"/>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601" autoAdjust="0"/>
  </p:normalViewPr>
  <p:slideViewPr>
    <p:cSldViewPr>
      <p:cViewPr varScale="1">
        <p:scale>
          <a:sx n="94" d="100"/>
          <a:sy n="94" d="100"/>
        </p:scale>
        <p:origin x="-148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4014B8-8503-4641-8A77-591A52DE974A}" type="datetimeFigureOut">
              <a:rPr lang="zh-TW" altLang="en-US" smtClean="0"/>
              <a:pPr/>
              <a:t>2013/12/10</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BFF055-B833-4189-942D-9829E6D8792C}"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dirty="0" smtClean="0"/>
              <a:t>用這些資料套入</a:t>
            </a:r>
            <a:r>
              <a:rPr lang="en-US" altLang="zh-TW" dirty="0" smtClean="0"/>
              <a:t>BS</a:t>
            </a:r>
            <a:r>
              <a:rPr lang="zh-TW" altLang="en-US" dirty="0" smtClean="0"/>
              <a:t>公式找出隱含波動度，比較錯價時機</a:t>
            </a:r>
            <a:endParaRPr lang="en-US" altLang="zh-TW" dirty="0" smtClean="0"/>
          </a:p>
          <a:p>
            <a:r>
              <a:rPr lang="zh-TW" altLang="en-US" dirty="0" smtClean="0"/>
              <a:t>套利時機和隱涵波動度有無變化的時間點是否符合</a:t>
            </a:r>
            <a:endParaRPr lang="zh-TW" altLang="en-US" dirty="0"/>
          </a:p>
        </p:txBody>
      </p:sp>
      <p:sp>
        <p:nvSpPr>
          <p:cNvPr id="4" name="投影片編號版面配置區 3"/>
          <p:cNvSpPr>
            <a:spLocks noGrp="1"/>
          </p:cNvSpPr>
          <p:nvPr>
            <p:ph type="sldNum" sz="quarter" idx="10"/>
          </p:nvPr>
        </p:nvSpPr>
        <p:spPr/>
        <p:txBody>
          <a:bodyPr/>
          <a:lstStyle/>
          <a:p>
            <a:fld id="{29BFF055-B833-4189-942D-9829E6D8792C}" type="slidenum">
              <a:rPr lang="zh-TW" altLang="en-US" smtClean="0"/>
              <a:pPr/>
              <a:t>4</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sz="1200" kern="1200" baseline="0" dirty="0" smtClean="0">
                <a:solidFill>
                  <a:schemeClr val="tx1"/>
                </a:solidFill>
                <a:latin typeface="+mn-lt"/>
                <a:ea typeface="+mn-ea"/>
                <a:cs typeface="+mn-cs"/>
              </a:rPr>
              <a:t>以圖一為例，這是從日盛期貨交易平台所擷取的即時交易資訊，現在時間</a:t>
            </a:r>
            <a:r>
              <a:rPr lang="en-US" altLang="zh-TW" sz="1200" kern="1200" baseline="0" dirty="0" smtClean="0">
                <a:solidFill>
                  <a:schemeClr val="tx1"/>
                </a:solidFill>
                <a:latin typeface="+mn-lt"/>
                <a:ea typeface="+mn-ea"/>
                <a:cs typeface="+mn-cs"/>
              </a:rPr>
              <a:t>09:24</a:t>
            </a:r>
            <a:r>
              <a:rPr lang="zh-TW" altLang="en-US" sz="1200" kern="1200" baseline="0" dirty="0" smtClean="0">
                <a:solidFill>
                  <a:schemeClr val="tx1"/>
                </a:solidFill>
                <a:latin typeface="+mn-lt"/>
                <a:ea typeface="+mn-ea"/>
                <a:cs typeface="+mn-cs"/>
              </a:rPr>
              <a:t>，最近的成交價是</a:t>
            </a:r>
            <a:r>
              <a:rPr lang="en-US" altLang="zh-TW" sz="1200" kern="1200" baseline="0" dirty="0" smtClean="0">
                <a:solidFill>
                  <a:schemeClr val="tx1"/>
                </a:solidFill>
                <a:latin typeface="+mn-lt"/>
                <a:ea typeface="+mn-ea"/>
                <a:cs typeface="+mn-cs"/>
              </a:rPr>
              <a:t>09:23:41</a:t>
            </a:r>
            <a:r>
              <a:rPr lang="zh-TW" altLang="en-US" sz="1200" kern="1200" baseline="0" dirty="0" smtClean="0">
                <a:solidFill>
                  <a:schemeClr val="tx1"/>
                </a:solidFill>
                <a:latin typeface="+mn-lt"/>
                <a:ea typeface="+mn-ea"/>
                <a:cs typeface="+mn-cs"/>
              </a:rPr>
              <a:t>的</a:t>
            </a:r>
            <a:r>
              <a:rPr lang="en-US" altLang="zh-TW" sz="1200" kern="1200" baseline="0" dirty="0" smtClean="0">
                <a:solidFill>
                  <a:schemeClr val="tx1"/>
                </a:solidFill>
                <a:latin typeface="+mn-lt"/>
                <a:ea typeface="+mn-ea"/>
                <a:cs typeface="+mn-cs"/>
              </a:rPr>
              <a:t>135</a:t>
            </a:r>
            <a:r>
              <a:rPr lang="zh-TW" altLang="en-US" sz="1200" kern="1200" baseline="0" dirty="0" smtClean="0">
                <a:solidFill>
                  <a:schemeClr val="tx1"/>
                </a:solidFill>
                <a:latin typeface="+mn-lt"/>
                <a:ea typeface="+mn-ea"/>
                <a:cs typeface="+mn-cs"/>
              </a:rPr>
              <a:t>元，目前公布的買價委託單是</a:t>
            </a:r>
            <a:r>
              <a:rPr lang="en-US" altLang="zh-TW" sz="1200" kern="1200" baseline="0" dirty="0" smtClean="0">
                <a:solidFill>
                  <a:schemeClr val="tx1"/>
                </a:solidFill>
                <a:latin typeface="+mn-lt"/>
                <a:ea typeface="+mn-ea"/>
                <a:cs typeface="+mn-cs"/>
              </a:rPr>
              <a:t>133</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2</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132</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86</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130</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6</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128</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28</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126</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2</a:t>
            </a:r>
            <a:r>
              <a:rPr lang="zh-TW" altLang="en-US" sz="1200" kern="1200" baseline="0" dirty="0" smtClean="0">
                <a:solidFill>
                  <a:schemeClr val="tx1"/>
                </a:solidFill>
                <a:latin typeface="+mn-lt"/>
                <a:ea typeface="+mn-ea"/>
                <a:cs typeface="+mn-cs"/>
              </a:rPr>
              <a:t>張；賣價委託單是</a:t>
            </a:r>
            <a:r>
              <a:rPr lang="en-US" altLang="zh-TW" sz="1200" kern="1200" baseline="0" dirty="0" smtClean="0">
                <a:solidFill>
                  <a:schemeClr val="tx1"/>
                </a:solidFill>
                <a:latin typeface="+mn-lt"/>
                <a:ea typeface="+mn-ea"/>
                <a:cs typeface="+mn-cs"/>
              </a:rPr>
              <a:t>135</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59</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136</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28</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137</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9</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138</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12</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139</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13</a:t>
            </a:r>
            <a:r>
              <a:rPr lang="zh-TW" altLang="en-US" sz="1200" kern="1200" baseline="0" dirty="0" smtClean="0">
                <a:solidFill>
                  <a:schemeClr val="tx1"/>
                </a:solidFill>
                <a:latin typeface="+mn-lt"/>
                <a:ea typeface="+mn-ea"/>
                <a:cs typeface="+mn-cs"/>
              </a:rPr>
              <a:t>張。我們可分析下委託單，例如</a:t>
            </a:r>
            <a:r>
              <a:rPr lang="en-US" altLang="zh-TW" sz="1200" kern="1200" baseline="0" dirty="0" smtClean="0">
                <a:solidFill>
                  <a:schemeClr val="tx1"/>
                </a:solidFill>
                <a:latin typeface="+mn-lt"/>
                <a:ea typeface="+mn-ea"/>
                <a:cs typeface="+mn-cs"/>
              </a:rPr>
              <a:t>100</a:t>
            </a:r>
            <a:r>
              <a:rPr lang="zh-TW" altLang="en-US" sz="1200" kern="1200" baseline="0" dirty="0" smtClean="0">
                <a:solidFill>
                  <a:schemeClr val="tx1"/>
                </a:solidFill>
                <a:latin typeface="+mn-lt"/>
                <a:ea typeface="+mn-ea"/>
                <a:cs typeface="+mn-cs"/>
              </a:rPr>
              <a:t>張市價買單，對成交價的影響。由圖一可知，此交易會買到</a:t>
            </a:r>
            <a:r>
              <a:rPr lang="en-US" altLang="zh-TW" sz="1200" kern="1200" baseline="0" dirty="0" smtClean="0">
                <a:solidFill>
                  <a:schemeClr val="tx1"/>
                </a:solidFill>
                <a:latin typeface="+mn-lt"/>
                <a:ea typeface="+mn-ea"/>
                <a:cs typeface="+mn-cs"/>
              </a:rPr>
              <a:t>59</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135</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28</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136</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9</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137</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4</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138</a:t>
            </a:r>
            <a:r>
              <a:rPr lang="zh-TW" altLang="en-US" sz="1200" kern="1200" baseline="0" dirty="0" smtClean="0">
                <a:solidFill>
                  <a:schemeClr val="tx1"/>
                </a:solidFill>
                <a:latin typeface="+mn-lt"/>
                <a:ea typeface="+mn-ea"/>
                <a:cs typeface="+mn-cs"/>
              </a:rPr>
              <a:t>元，也就是說買</a:t>
            </a:r>
            <a:r>
              <a:rPr lang="en-US" altLang="zh-TW" sz="1200" kern="1200" baseline="0" dirty="0" smtClean="0">
                <a:solidFill>
                  <a:schemeClr val="tx1"/>
                </a:solidFill>
                <a:latin typeface="+mn-lt"/>
                <a:ea typeface="+mn-ea"/>
                <a:cs typeface="+mn-cs"/>
              </a:rPr>
              <a:t>100</a:t>
            </a:r>
            <a:r>
              <a:rPr lang="zh-TW" altLang="en-US" sz="1200" kern="1200" baseline="0" dirty="0" smtClean="0">
                <a:solidFill>
                  <a:schemeClr val="tx1"/>
                </a:solidFill>
                <a:latin typeface="+mn-lt"/>
                <a:ea typeface="+mn-ea"/>
                <a:cs typeface="+mn-cs"/>
              </a:rPr>
              <a:t>張會讓成交價從</a:t>
            </a:r>
            <a:r>
              <a:rPr lang="en-US" altLang="zh-TW" sz="1200" kern="1200" baseline="0" dirty="0" smtClean="0">
                <a:solidFill>
                  <a:schemeClr val="tx1"/>
                </a:solidFill>
                <a:latin typeface="+mn-lt"/>
                <a:ea typeface="+mn-ea"/>
                <a:cs typeface="+mn-cs"/>
              </a:rPr>
              <a:t>135</a:t>
            </a:r>
            <a:r>
              <a:rPr lang="zh-TW" altLang="en-US" sz="1200" kern="1200" baseline="0" dirty="0" smtClean="0">
                <a:solidFill>
                  <a:schemeClr val="tx1"/>
                </a:solidFill>
                <a:latin typeface="+mn-lt"/>
                <a:ea typeface="+mn-ea"/>
                <a:cs typeface="+mn-cs"/>
              </a:rPr>
              <a:t>上升到</a:t>
            </a:r>
            <a:r>
              <a:rPr lang="en-US" altLang="zh-TW" sz="1200" kern="1200" baseline="0" dirty="0" smtClean="0">
                <a:solidFill>
                  <a:schemeClr val="tx1"/>
                </a:solidFill>
                <a:latin typeface="+mn-lt"/>
                <a:ea typeface="+mn-ea"/>
                <a:cs typeface="+mn-cs"/>
              </a:rPr>
              <a:t>138</a:t>
            </a:r>
            <a:r>
              <a:rPr lang="zh-TW" altLang="en-US" sz="1200" kern="1200" baseline="0" dirty="0" smtClean="0">
                <a:solidFill>
                  <a:schemeClr val="tx1"/>
                </a:solidFill>
                <a:latin typeface="+mn-lt"/>
                <a:ea typeface="+mn-ea"/>
                <a:cs typeface="+mn-cs"/>
              </a:rPr>
              <a:t>；而賣</a:t>
            </a:r>
            <a:r>
              <a:rPr lang="en-US" altLang="zh-TW" sz="1200" kern="1200" baseline="0" dirty="0" smtClean="0">
                <a:solidFill>
                  <a:schemeClr val="tx1"/>
                </a:solidFill>
                <a:latin typeface="+mn-lt"/>
                <a:ea typeface="+mn-ea"/>
                <a:cs typeface="+mn-cs"/>
              </a:rPr>
              <a:t>100</a:t>
            </a:r>
            <a:r>
              <a:rPr lang="zh-TW" altLang="en-US" sz="1200" kern="1200" baseline="0" dirty="0" smtClean="0">
                <a:solidFill>
                  <a:schemeClr val="tx1"/>
                </a:solidFill>
                <a:latin typeface="+mn-lt"/>
                <a:ea typeface="+mn-ea"/>
                <a:cs typeface="+mn-cs"/>
              </a:rPr>
              <a:t>張則會賣到</a:t>
            </a:r>
            <a:r>
              <a:rPr lang="en-US" altLang="zh-TW" sz="1200" kern="1200" baseline="0" dirty="0" smtClean="0">
                <a:solidFill>
                  <a:schemeClr val="tx1"/>
                </a:solidFill>
                <a:latin typeface="+mn-lt"/>
                <a:ea typeface="+mn-ea"/>
                <a:cs typeface="+mn-cs"/>
              </a:rPr>
              <a:t>2</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133</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86</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132</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6</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130</a:t>
            </a:r>
            <a:r>
              <a:rPr lang="zh-TW" altLang="en-US" sz="1200" kern="1200" baseline="0" dirty="0" smtClean="0">
                <a:solidFill>
                  <a:schemeClr val="tx1"/>
                </a:solidFill>
                <a:latin typeface="+mn-lt"/>
                <a:ea typeface="+mn-ea"/>
                <a:cs typeface="+mn-cs"/>
              </a:rPr>
              <a:t>元、</a:t>
            </a:r>
            <a:r>
              <a:rPr lang="en-US" altLang="zh-TW" sz="1200" kern="1200" baseline="0" dirty="0" smtClean="0">
                <a:solidFill>
                  <a:schemeClr val="tx1"/>
                </a:solidFill>
                <a:latin typeface="+mn-lt"/>
                <a:ea typeface="+mn-ea"/>
                <a:cs typeface="+mn-cs"/>
              </a:rPr>
              <a:t>6</a:t>
            </a:r>
            <a:r>
              <a:rPr lang="zh-TW" altLang="en-US" sz="1200" kern="1200" baseline="0" dirty="0" smtClean="0">
                <a:solidFill>
                  <a:schemeClr val="tx1"/>
                </a:solidFill>
                <a:latin typeface="+mn-lt"/>
                <a:ea typeface="+mn-ea"/>
                <a:cs typeface="+mn-cs"/>
              </a:rPr>
              <a:t>張</a:t>
            </a:r>
            <a:r>
              <a:rPr lang="en-US" altLang="zh-TW" sz="1200" kern="1200" baseline="0" dirty="0" smtClean="0">
                <a:solidFill>
                  <a:schemeClr val="tx1"/>
                </a:solidFill>
                <a:latin typeface="+mn-lt"/>
                <a:ea typeface="+mn-ea"/>
                <a:cs typeface="+mn-cs"/>
              </a:rPr>
              <a:t>128</a:t>
            </a:r>
            <a:r>
              <a:rPr lang="zh-TW" altLang="en-US" sz="1200" kern="1200" baseline="0" dirty="0" smtClean="0">
                <a:solidFill>
                  <a:schemeClr val="tx1"/>
                </a:solidFill>
                <a:latin typeface="+mn-lt"/>
                <a:ea typeface="+mn-ea"/>
                <a:cs typeface="+mn-cs"/>
              </a:rPr>
              <a:t>元，也就是說</a:t>
            </a:r>
            <a:r>
              <a:rPr lang="en-US" altLang="zh-TW" sz="1200" kern="1200" baseline="0" dirty="0" smtClean="0">
                <a:solidFill>
                  <a:schemeClr val="tx1"/>
                </a:solidFill>
                <a:latin typeface="+mn-lt"/>
                <a:ea typeface="+mn-ea"/>
                <a:cs typeface="+mn-cs"/>
              </a:rPr>
              <a:t>100</a:t>
            </a:r>
            <a:r>
              <a:rPr lang="zh-TW" altLang="en-US" sz="1200" kern="1200" baseline="0" dirty="0" smtClean="0">
                <a:solidFill>
                  <a:schemeClr val="tx1"/>
                </a:solidFill>
                <a:latin typeface="+mn-lt"/>
                <a:ea typeface="+mn-ea"/>
                <a:cs typeface="+mn-cs"/>
              </a:rPr>
              <a:t>張市價賣單會讓成交價跌到</a:t>
            </a:r>
            <a:r>
              <a:rPr lang="en-US" altLang="zh-TW" sz="1200" kern="1200" baseline="0" dirty="0" smtClean="0">
                <a:solidFill>
                  <a:schemeClr val="tx1"/>
                </a:solidFill>
                <a:latin typeface="+mn-lt"/>
                <a:ea typeface="+mn-ea"/>
                <a:cs typeface="+mn-cs"/>
              </a:rPr>
              <a:t>128</a:t>
            </a:r>
            <a:r>
              <a:rPr lang="zh-TW" altLang="en-US" sz="1200" kern="1200" baseline="0" dirty="0" smtClean="0">
                <a:solidFill>
                  <a:schemeClr val="tx1"/>
                </a:solidFill>
                <a:latin typeface="+mn-lt"/>
                <a:ea typeface="+mn-ea"/>
                <a:cs typeface="+mn-cs"/>
              </a:rPr>
              <a:t>，這些資訊可讓我們更精確地分析不同數量的買賣但對成交價的影響。在我們的虛擬交易所程式不僅可以找出當時最佳五檔買賣價的報價和數量，也可窺得所有未成交委託單分布，並透過此新資訊，加強市場深度的定義。 </a:t>
            </a:r>
            <a:endParaRPr lang="zh-TW" altLang="en-US" dirty="0"/>
          </a:p>
        </p:txBody>
      </p:sp>
      <p:sp>
        <p:nvSpPr>
          <p:cNvPr id="4" name="投影片編號版面配置區 3"/>
          <p:cNvSpPr>
            <a:spLocks noGrp="1"/>
          </p:cNvSpPr>
          <p:nvPr>
            <p:ph type="sldNum" sz="quarter" idx="10"/>
          </p:nvPr>
        </p:nvSpPr>
        <p:spPr/>
        <p:txBody>
          <a:bodyPr/>
          <a:lstStyle/>
          <a:p>
            <a:fld id="{29BFF055-B833-4189-942D-9829E6D8792C}" type="slidenum">
              <a:rPr lang="zh-TW" altLang="en-US" smtClean="0"/>
              <a:pPr/>
              <a:t>10</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sz="1200" kern="1200" baseline="0" dirty="0" smtClean="0">
                <a:solidFill>
                  <a:schemeClr val="tx1"/>
                </a:solidFill>
                <a:latin typeface="+mn-lt"/>
                <a:ea typeface="+mn-ea"/>
                <a:cs typeface="+mn-cs"/>
              </a:rPr>
              <a:t>Kyle(1985)</a:t>
            </a:r>
            <a:r>
              <a:rPr lang="zh-TW" altLang="en-US" sz="1200" kern="1200" baseline="0" dirty="0" smtClean="0">
                <a:solidFill>
                  <a:schemeClr val="tx1"/>
                </a:solidFill>
                <a:latin typeface="+mn-lt"/>
                <a:ea typeface="+mn-ea"/>
                <a:cs typeface="+mn-cs"/>
              </a:rPr>
              <a:t>所定義的市場深度，是利用市場的成交量與和成交價格變動的關係進行迴歸分析來推估交易數量對價格的影響。本研究則進一步利用期交所委託單資料和虛擬交易所程式還原市場當時交易的狀況，也就是說，我們可以推得任何一個交易時間點的成交價量資訊再加上未成交買賣單的價量分布，這些資料可用來分析於當時的市場狀況下不同數量買賣委託單對價格變化的影響，能更明確地定義出當時的市場深度。</a:t>
            </a:r>
            <a:endParaRPr lang="zh-TW" altLang="en-US" dirty="0"/>
          </a:p>
        </p:txBody>
      </p:sp>
      <p:sp>
        <p:nvSpPr>
          <p:cNvPr id="4" name="投影片編號版面配置區 3"/>
          <p:cNvSpPr>
            <a:spLocks noGrp="1"/>
          </p:cNvSpPr>
          <p:nvPr>
            <p:ph type="sldNum" sz="quarter" idx="10"/>
          </p:nvPr>
        </p:nvSpPr>
        <p:spPr/>
        <p:txBody>
          <a:bodyPr/>
          <a:lstStyle/>
          <a:p>
            <a:fld id="{29BFF055-B833-4189-942D-9829E6D8792C}" type="slidenum">
              <a:rPr lang="zh-TW" altLang="en-US" smtClean="0"/>
              <a:pPr/>
              <a:t>11</a:t>
            </a:fld>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29BFF055-B833-4189-942D-9829E6D8792C}" type="slidenum">
              <a:rPr lang="zh-TW" altLang="en-US" smtClean="0"/>
              <a:pPr/>
              <a:t>12</a:t>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err="1" smtClean="0"/>
              <a:t>Vol</a:t>
            </a:r>
            <a:r>
              <a:rPr lang="zh-TW" altLang="en-US" dirty="0" smtClean="0"/>
              <a:t>成交買單、賣單的數量</a:t>
            </a:r>
            <a:endParaRPr lang="en-US" altLang="zh-TW" dirty="0" smtClean="0"/>
          </a:p>
          <a:p>
            <a:r>
              <a:rPr lang="en-US" altLang="zh-TW" dirty="0" smtClean="0"/>
              <a:t>Price </a:t>
            </a:r>
            <a:r>
              <a:rPr lang="zh-TW" altLang="en-US" dirty="0" smtClean="0"/>
              <a:t>成交價</a:t>
            </a:r>
            <a:r>
              <a:rPr lang="en-US" altLang="zh-TW" dirty="0" smtClean="0"/>
              <a:t/>
            </a:r>
            <a:br>
              <a:rPr lang="en-US" altLang="zh-TW" dirty="0" smtClean="0"/>
            </a:br>
            <a:r>
              <a:rPr lang="en-US" altLang="zh-TW" dirty="0" smtClean="0"/>
              <a:t>Risk</a:t>
            </a:r>
            <a:r>
              <a:rPr lang="zh-TW" altLang="en-US" dirty="0" smtClean="0"/>
              <a:t>是指短期波動率</a:t>
            </a:r>
            <a:endParaRPr lang="en-US" altLang="zh-TW" dirty="0" smtClean="0"/>
          </a:p>
          <a:p>
            <a:r>
              <a:rPr lang="en-US" altLang="zh-TW" dirty="0" smtClean="0"/>
              <a:t>Day</a:t>
            </a:r>
            <a:r>
              <a:rPr lang="zh-TW" altLang="en-US" dirty="0" smtClean="0"/>
              <a:t>和</a:t>
            </a:r>
            <a:r>
              <a:rPr lang="en-US" altLang="zh-TW" dirty="0" err="1" smtClean="0"/>
              <a:t>citaTime</a:t>
            </a:r>
            <a:r>
              <a:rPr lang="zh-TW" altLang="en-US" dirty="0" smtClean="0"/>
              <a:t>都是虛擬變數 </a:t>
            </a:r>
            <a:r>
              <a:rPr lang="en-US" altLang="zh-TW" dirty="0" smtClean="0"/>
              <a:t>Time</a:t>
            </a:r>
            <a:r>
              <a:rPr lang="zh-TW" altLang="en-US" dirty="0" smtClean="0"/>
              <a:t>是每隔</a:t>
            </a:r>
            <a:r>
              <a:rPr lang="en-US" altLang="zh-TW" dirty="0" smtClean="0"/>
              <a:t>15</a:t>
            </a:r>
            <a:r>
              <a:rPr lang="zh-TW" altLang="en-US" dirty="0" smtClean="0"/>
              <a:t>分鐘分一區間 </a:t>
            </a:r>
            <a:r>
              <a:rPr lang="en-US" altLang="zh-TW" dirty="0" smtClean="0"/>
              <a:t>day</a:t>
            </a:r>
            <a:r>
              <a:rPr lang="zh-TW" altLang="en-US" dirty="0" smtClean="0"/>
              <a:t>是指星期一到星期四</a:t>
            </a:r>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fld id="{29BFF055-B833-4189-942D-9829E6D8792C}" type="slidenum">
              <a:rPr lang="zh-TW" altLang="en-US" smtClean="0"/>
              <a:pPr/>
              <a:t>13</a:t>
            </a:fld>
            <a:endParaRPr lang="zh-TW"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2013/12/10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2013/12/10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2013/12/10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2013/12/10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2013/12/10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2013/12/10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5BBEAD13-0566-4C6C-97E7-55F17F24B09F}" type="datetimeFigureOut">
              <a:rPr lang="zh-TW" altLang="en-US" smtClean="0"/>
              <a:pPr/>
              <a:t>2013/12/10</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5BBEAD13-0566-4C6C-97E7-55F17F24B09F}" type="datetimeFigureOut">
              <a:rPr lang="zh-TW" altLang="en-US" smtClean="0"/>
              <a:pPr/>
              <a:t>2013/12/10</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BBEAD13-0566-4C6C-97E7-55F17F24B09F}" type="datetimeFigureOut">
              <a:rPr lang="zh-TW" altLang="en-US" smtClean="0"/>
              <a:pPr/>
              <a:t>2013/12/10</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2013/12/10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2013/12/10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BEAD13-0566-4C6C-97E7-55F17F24B09F}" type="datetimeFigureOut">
              <a:rPr lang="zh-TW" altLang="en-US" smtClean="0"/>
              <a:pPr/>
              <a:t>2013/12/10</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A0BB7-265A-403C-9275-D587AB510EDC}"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zh-TW" altLang="en-US" dirty="0" smtClean="0"/>
              <a:t>進度報告</a:t>
            </a:r>
            <a:endParaRPr lang="zh-TW" altLang="en-US" dirty="0"/>
          </a:p>
        </p:txBody>
      </p:sp>
      <p:sp>
        <p:nvSpPr>
          <p:cNvPr id="3" name="副標題 2"/>
          <p:cNvSpPr>
            <a:spLocks noGrp="1"/>
          </p:cNvSpPr>
          <p:nvPr>
            <p:ph type="subTitle" idx="1"/>
          </p:nvPr>
        </p:nvSpPr>
        <p:spPr/>
        <p:txBody>
          <a:bodyPr/>
          <a:lstStyle/>
          <a:p>
            <a:r>
              <a:rPr lang="en-US" altLang="zh-TW" dirty="0" smtClean="0"/>
              <a:t>20131210</a:t>
            </a:r>
            <a:endParaRPr lang="zh-TW"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舉例說明</a:t>
            </a:r>
            <a:endParaRPr lang="zh-TW" altLang="en-US" dirty="0"/>
          </a:p>
        </p:txBody>
      </p:sp>
      <p:pic>
        <p:nvPicPr>
          <p:cNvPr id="4" name="內容版面配置區 3" descr="2013-12-09_221503.jpg"/>
          <p:cNvPicPr>
            <a:picLocks noGrp="1" noChangeAspect="1"/>
          </p:cNvPicPr>
          <p:nvPr>
            <p:ph idx="1"/>
          </p:nvPr>
        </p:nvPicPr>
        <p:blipFill>
          <a:blip r:embed="rId3" cstate="print"/>
          <a:stretch>
            <a:fillRect/>
          </a:stretch>
        </p:blipFill>
        <p:spPr>
          <a:xfrm>
            <a:off x="457200" y="1615501"/>
            <a:ext cx="8229600" cy="449536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研究想法</a:t>
            </a:r>
            <a:endParaRPr lang="zh-TW" altLang="en-US" dirty="0"/>
          </a:p>
        </p:txBody>
      </p:sp>
      <p:sp>
        <p:nvSpPr>
          <p:cNvPr id="3" name="內容版面配置區 2"/>
          <p:cNvSpPr>
            <a:spLocks noGrp="1"/>
          </p:cNvSpPr>
          <p:nvPr>
            <p:ph idx="1"/>
          </p:nvPr>
        </p:nvSpPr>
        <p:spPr/>
        <p:txBody>
          <a:bodyPr/>
          <a:lstStyle/>
          <a:p>
            <a:r>
              <a:rPr lang="zh-TW" altLang="en-US" dirty="0" smtClean="0"/>
              <a:t>將所需的資料抓出後做迴歸分析</a:t>
            </a:r>
            <a:endParaRPr lang="en-US" altLang="zh-TW" dirty="0" smtClean="0"/>
          </a:p>
          <a:p>
            <a:endParaRPr lang="en-US" altLang="zh-TW" dirty="0" smtClean="0"/>
          </a:p>
          <a:p>
            <a:r>
              <a:rPr lang="zh-TW" altLang="en-US" dirty="0" smtClean="0"/>
              <a:t>強化市場深度的定義</a:t>
            </a:r>
            <a:endParaRPr lang="en-US" altLang="zh-TW" dirty="0" smtClean="0"/>
          </a:p>
          <a:p>
            <a:pPr lvl="1"/>
            <a:r>
              <a:rPr lang="zh-TW" altLang="en-US" dirty="0" smtClean="0"/>
              <a:t>因為擁有不只最佳五檔的資料</a:t>
            </a:r>
            <a:endParaRPr lang="en-US" altLang="zh-TW" dirty="0" smtClean="0"/>
          </a:p>
          <a:p>
            <a:pPr lvl="1"/>
            <a:endParaRPr lang="en-US" altLang="zh-TW" dirty="0" smtClean="0"/>
          </a:p>
          <a:p>
            <a:r>
              <a:rPr lang="zh-TW" altLang="en-US" dirty="0" smtClean="0"/>
              <a:t>分析重大事件發生時對於市場深度的影響</a:t>
            </a:r>
            <a:endParaRPr lang="zh-TW"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程式碼所需的變數</a:t>
            </a:r>
            <a:endParaRPr lang="zh-TW" altLang="en-US" dirty="0"/>
          </a:p>
        </p:txBody>
      </p:sp>
      <p:sp>
        <p:nvSpPr>
          <p:cNvPr id="3" name="內容版面配置區 2"/>
          <p:cNvSpPr>
            <a:spLocks noGrp="1"/>
          </p:cNvSpPr>
          <p:nvPr>
            <p:ph idx="1"/>
          </p:nvPr>
        </p:nvSpPr>
        <p:spPr/>
        <p:txBody>
          <a:bodyPr>
            <a:normAutofit fontScale="92500" lnSpcReduction="20000"/>
          </a:bodyPr>
          <a:lstStyle/>
          <a:p>
            <a:r>
              <a:rPr lang="zh-TW" altLang="en-US" dirty="0" smtClean="0"/>
              <a:t>每隔</a:t>
            </a:r>
            <a:r>
              <a:rPr lang="en-US" altLang="zh-TW" dirty="0" smtClean="0"/>
              <a:t>5</a:t>
            </a:r>
            <a:r>
              <a:rPr lang="zh-TW" altLang="en-US" dirty="0" smtClean="0"/>
              <a:t>分鐘有幾筆撮合</a:t>
            </a:r>
            <a:endParaRPr lang="en-US" altLang="zh-TW" dirty="0" smtClean="0"/>
          </a:p>
          <a:p>
            <a:endParaRPr lang="zh-TW" altLang="en-US" dirty="0" smtClean="0"/>
          </a:p>
          <a:p>
            <a:r>
              <a:rPr lang="zh-TW" altLang="en-US" dirty="0" smtClean="0"/>
              <a:t>每檔的買單筆數總合</a:t>
            </a:r>
            <a:r>
              <a:rPr lang="en-US" altLang="zh-TW" dirty="0" smtClean="0"/>
              <a:t>&amp;</a:t>
            </a:r>
            <a:r>
              <a:rPr lang="zh-TW" altLang="en-US" dirty="0" smtClean="0"/>
              <a:t>賣單筆數總合</a:t>
            </a:r>
            <a:endParaRPr lang="en-US" altLang="zh-TW" dirty="0" smtClean="0"/>
          </a:p>
          <a:p>
            <a:endParaRPr lang="en-US" altLang="zh-TW" dirty="0" smtClean="0"/>
          </a:p>
          <a:p>
            <a:r>
              <a:rPr lang="zh-TW" altLang="en-US" dirty="0" smtClean="0"/>
              <a:t>每筆的撮合順序</a:t>
            </a:r>
            <a:endParaRPr lang="en-US" altLang="zh-TW" dirty="0" smtClean="0"/>
          </a:p>
          <a:p>
            <a:endParaRPr lang="en-US" altLang="zh-TW" dirty="0" smtClean="0"/>
          </a:p>
          <a:p>
            <a:r>
              <a:rPr lang="zh-TW" altLang="en-US" dirty="0" smtClean="0"/>
              <a:t>每筆的撮合價</a:t>
            </a:r>
            <a:endParaRPr lang="en-US" altLang="zh-TW" dirty="0" smtClean="0"/>
          </a:p>
          <a:p>
            <a:endParaRPr lang="zh-TW" altLang="en-US" dirty="0" smtClean="0"/>
          </a:p>
          <a:p>
            <a:r>
              <a:rPr lang="zh-TW" altLang="en-US" dirty="0" smtClean="0"/>
              <a:t>每筆的成交量</a:t>
            </a:r>
            <a:endParaRPr lang="zh-TW"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擬定的定義式</a:t>
            </a:r>
            <a:endParaRPr lang="zh-TW" altLang="en-US" dirty="0"/>
          </a:p>
        </p:txBody>
      </p:sp>
      <p:pic>
        <p:nvPicPr>
          <p:cNvPr id="4" name="內容版面配置區 3" descr="2013-12-09_220825.jpg"/>
          <p:cNvPicPr>
            <a:picLocks noGrp="1" noChangeAspect="1"/>
          </p:cNvPicPr>
          <p:nvPr>
            <p:ph idx="1"/>
          </p:nvPr>
        </p:nvPicPr>
        <p:blipFill>
          <a:blip r:embed="rId3" cstate="print"/>
          <a:stretch>
            <a:fillRect/>
          </a:stretch>
        </p:blipFill>
        <p:spPr>
          <a:xfrm>
            <a:off x="0" y="2204864"/>
            <a:ext cx="9144000" cy="792088"/>
          </a:xfrm>
        </p:spPr>
      </p:pic>
      <p:sp>
        <p:nvSpPr>
          <p:cNvPr id="6" name="文字方塊 5"/>
          <p:cNvSpPr txBox="1"/>
          <p:nvPr/>
        </p:nvSpPr>
        <p:spPr>
          <a:xfrm>
            <a:off x="0" y="3356992"/>
            <a:ext cx="9144000" cy="2554545"/>
          </a:xfrm>
          <a:prstGeom prst="rect">
            <a:avLst/>
          </a:prstGeom>
          <a:noFill/>
        </p:spPr>
        <p:txBody>
          <a:bodyPr wrap="square" rtlCol="0">
            <a:spAutoFit/>
          </a:bodyPr>
          <a:lstStyle/>
          <a:p>
            <a:pPr>
              <a:buFont typeface="Arial" pitchFamily="34" charset="0"/>
              <a:buChar char="•"/>
            </a:pPr>
            <a:r>
              <a:rPr lang="zh-TW" altLang="en-US" sz="3200" dirty="0" smtClean="0"/>
              <a:t>上述式子中，我們沿用其中</a:t>
            </a:r>
            <a:r>
              <a:rPr lang="en-US" altLang="zh-TW" sz="3200" dirty="0" smtClean="0"/>
              <a:t>Risk</a:t>
            </a:r>
            <a:r>
              <a:rPr lang="zh-TW" altLang="en-US" sz="3200" dirty="0" smtClean="0"/>
              <a:t>和</a:t>
            </a:r>
            <a:r>
              <a:rPr lang="en-US" altLang="zh-TW" sz="3200" dirty="0" smtClean="0"/>
              <a:t>price</a:t>
            </a:r>
            <a:r>
              <a:rPr lang="zh-TW" altLang="en-US" sz="3200" dirty="0" smtClean="0"/>
              <a:t>的定義，不同的是：</a:t>
            </a:r>
            <a:r>
              <a:rPr lang="en-US" altLang="zh-TW" sz="3200" dirty="0" err="1" smtClean="0"/>
              <a:t>vol</a:t>
            </a:r>
            <a:r>
              <a:rPr lang="zh-TW" altLang="en-US" sz="3200" dirty="0" smtClean="0"/>
              <a:t>的部分，該研究只分析最佳五檔，而我們則將</a:t>
            </a:r>
            <a:r>
              <a:rPr lang="zh-TW" altLang="en-US" sz="3200" dirty="0" smtClean="0"/>
              <a:t>全部的檔</a:t>
            </a:r>
            <a:r>
              <a:rPr lang="zh-TW" altLang="en-US" sz="3200" dirty="0" smtClean="0"/>
              <a:t>次納入分析</a:t>
            </a:r>
            <a:endParaRPr lang="en-US" altLang="zh-TW" sz="3200" dirty="0" smtClean="0"/>
          </a:p>
          <a:p>
            <a:pPr>
              <a:buFont typeface="Arial" pitchFamily="34" charset="0"/>
              <a:buChar char="•"/>
            </a:pPr>
            <a:endParaRPr lang="en-US" altLang="zh-TW" sz="3200" dirty="0" smtClean="0"/>
          </a:p>
          <a:p>
            <a:r>
              <a:rPr lang="zh-TW" altLang="en-US" sz="3200" dirty="0" smtClean="0"/>
              <a:t>→可分析短期波動度對市場深度的影響</a:t>
            </a:r>
            <a:endParaRPr lang="en-US" altLang="zh-TW" sz="320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擬定的定義式</a:t>
            </a:r>
            <a:endParaRPr lang="zh-TW" altLang="en-US" dirty="0"/>
          </a:p>
        </p:txBody>
      </p:sp>
      <p:sp>
        <p:nvSpPr>
          <p:cNvPr id="3" name="內容版面配置區 2"/>
          <p:cNvSpPr>
            <a:spLocks noGrp="1"/>
          </p:cNvSpPr>
          <p:nvPr>
            <p:ph idx="1"/>
          </p:nvPr>
        </p:nvSpPr>
        <p:spPr/>
        <p:txBody>
          <a:bodyPr/>
          <a:lstStyle/>
          <a:p>
            <a:endParaRPr lang="en-US" altLang="zh-TW" dirty="0" smtClean="0"/>
          </a:p>
          <a:p>
            <a:endParaRPr lang="en-US" altLang="zh-TW" dirty="0" smtClean="0"/>
          </a:p>
          <a:p>
            <a:endParaRPr lang="en-US" altLang="zh-TW" dirty="0" smtClean="0"/>
          </a:p>
          <a:p>
            <a:pPr>
              <a:buNone/>
            </a:pPr>
            <a:r>
              <a:rPr lang="zh-TW" altLang="en-US" dirty="0" smtClean="0"/>
              <a:t>→這個式子是探討短期波動度對市場深度的影響，用的變數基本上都一樣</a:t>
            </a:r>
            <a:endParaRPr lang="en-US" altLang="zh-TW" dirty="0" smtClean="0"/>
          </a:p>
          <a:p>
            <a:endParaRPr lang="zh-TW" altLang="en-US" dirty="0"/>
          </a:p>
        </p:txBody>
      </p:sp>
      <p:pic>
        <p:nvPicPr>
          <p:cNvPr id="4" name="圖片 3" descr="2013-12-09_223500.jpg"/>
          <p:cNvPicPr>
            <a:picLocks noChangeAspect="1"/>
          </p:cNvPicPr>
          <p:nvPr/>
        </p:nvPicPr>
        <p:blipFill>
          <a:blip r:embed="rId2" cstate="print"/>
          <a:stretch>
            <a:fillRect/>
          </a:stretch>
        </p:blipFill>
        <p:spPr>
          <a:xfrm>
            <a:off x="233011" y="1844824"/>
            <a:ext cx="8910989" cy="93610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目前狀況</a:t>
            </a:r>
            <a:endParaRPr lang="zh-TW" altLang="en-US" dirty="0"/>
          </a:p>
        </p:txBody>
      </p:sp>
      <p:sp>
        <p:nvSpPr>
          <p:cNvPr id="3" name="內容版面配置區 2"/>
          <p:cNvSpPr>
            <a:spLocks noGrp="1"/>
          </p:cNvSpPr>
          <p:nvPr>
            <p:ph idx="1"/>
          </p:nvPr>
        </p:nvSpPr>
        <p:spPr/>
        <p:txBody>
          <a:bodyPr/>
          <a:lstStyle/>
          <a:p>
            <a:r>
              <a:rPr lang="zh-TW" altLang="en-US" dirty="0" smtClean="0"/>
              <a:t>效率時間部份：想法有待討論</a:t>
            </a:r>
            <a:endParaRPr lang="en-US" altLang="zh-TW" dirty="0" smtClean="0"/>
          </a:p>
          <a:p>
            <a:pPr lvl="1"/>
            <a:r>
              <a:rPr lang="zh-TW" altLang="en-US" dirty="0" smtClean="0"/>
              <a:t>計算出每天的效率時間，畫出線圖後找出突出的點，分析是該日是否發生重大事件 </a:t>
            </a:r>
            <a:r>
              <a:rPr lang="en-US" altLang="zh-TW" dirty="0" smtClean="0"/>
              <a:t>?</a:t>
            </a:r>
          </a:p>
          <a:p>
            <a:endParaRPr lang="en-US" altLang="zh-TW" dirty="0" smtClean="0"/>
          </a:p>
          <a:p>
            <a:r>
              <a:rPr lang="zh-TW" altLang="en-US" dirty="0" smtClean="0"/>
              <a:t>市場深度部分：</a:t>
            </a:r>
            <a:endParaRPr lang="en-US" altLang="zh-TW" dirty="0" smtClean="0"/>
          </a:p>
          <a:p>
            <a:pPr lvl="1"/>
            <a:r>
              <a:rPr lang="zh-TW" altLang="en-US" dirty="0" smtClean="0"/>
              <a:t>尚在和威辰學長討論</a:t>
            </a:r>
            <a:r>
              <a:rPr lang="en-US" altLang="zh-TW" dirty="0" smtClean="0"/>
              <a:t>…</a:t>
            </a:r>
          </a:p>
          <a:p>
            <a:pPr lvl="2"/>
            <a:r>
              <a:rPr lang="zh-TW" altLang="en-US" dirty="0" smtClean="0"/>
              <a:t>怎麼用該虛擬交易所將我們要的資料抓出</a:t>
            </a:r>
            <a:endParaRPr lang="en-US" altLang="zh-TW" dirty="0" smtClean="0"/>
          </a:p>
          <a:p>
            <a:pPr lvl="1"/>
            <a:endParaRPr lang="en-US" altLang="zh-TW" dirty="0" smtClean="0"/>
          </a:p>
          <a:p>
            <a:endParaRPr lang="zh-TW"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目前狀況</a:t>
            </a:r>
            <a:endParaRPr lang="zh-TW" altLang="en-US" dirty="0"/>
          </a:p>
        </p:txBody>
      </p:sp>
      <p:sp>
        <p:nvSpPr>
          <p:cNvPr id="3" name="內容版面配置區 2"/>
          <p:cNvSpPr>
            <a:spLocks noGrp="1"/>
          </p:cNvSpPr>
          <p:nvPr>
            <p:ph idx="1"/>
          </p:nvPr>
        </p:nvSpPr>
        <p:spPr/>
        <p:txBody>
          <a:bodyPr/>
          <a:lstStyle/>
          <a:p>
            <a:r>
              <a:rPr lang="en-US" altLang="zh-TW" dirty="0" smtClean="0"/>
              <a:t>CUDA</a:t>
            </a:r>
            <a:r>
              <a:rPr lang="zh-TW" altLang="en-US" dirty="0" smtClean="0"/>
              <a:t>篇：隱含波動度</a:t>
            </a:r>
            <a:endParaRPr lang="en-US" altLang="zh-TW" dirty="0" smtClean="0"/>
          </a:p>
          <a:p>
            <a:endParaRPr lang="en-US" altLang="zh-TW" dirty="0" smtClean="0"/>
          </a:p>
          <a:p>
            <a:r>
              <a:rPr lang="zh-TW" altLang="en-US" dirty="0" smtClean="0"/>
              <a:t>效率篇：效率時間、市場深度</a:t>
            </a:r>
            <a:endParaRPr lang="en-US" altLang="zh-TW" dirty="0" smtClean="0"/>
          </a:p>
          <a:p>
            <a:endParaRPr lang="en-US" altLang="zh-TW" dirty="0" smtClean="0"/>
          </a:p>
          <a:p>
            <a:endParaRPr lang="zh-TW"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內容版面配置區 3" descr="2013-12-10_143304.jpg"/>
          <p:cNvPicPr>
            <a:picLocks noGrp="1" noChangeAspect="1"/>
          </p:cNvPicPr>
          <p:nvPr>
            <p:ph idx="1"/>
          </p:nvPr>
        </p:nvPicPr>
        <p:blipFill>
          <a:blip r:embed="rId2" cstate="print"/>
          <a:stretch>
            <a:fillRect/>
          </a:stretch>
        </p:blipFill>
        <p:spPr>
          <a:xfrm>
            <a:off x="827584" y="0"/>
            <a:ext cx="7776863" cy="6858000"/>
          </a:xfrm>
        </p:spPr>
      </p:pic>
      <p:sp>
        <p:nvSpPr>
          <p:cNvPr id="5" name="矩形 4"/>
          <p:cNvSpPr/>
          <p:nvPr/>
        </p:nvSpPr>
        <p:spPr>
          <a:xfrm>
            <a:off x="5724128" y="2636912"/>
            <a:ext cx="2808312" cy="21602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smtClean="0"/>
              <a:t>Black-</a:t>
            </a:r>
            <a:r>
              <a:rPr lang="en-US" altLang="zh-TW" b="1" dirty="0" err="1" smtClean="0"/>
              <a:t>Scholes</a:t>
            </a:r>
            <a:r>
              <a:rPr lang="zh-TW" altLang="zh-TW" b="1" dirty="0" smtClean="0"/>
              <a:t>定價</a:t>
            </a:r>
            <a:r>
              <a:rPr lang="zh-TW" altLang="zh-TW" b="1" dirty="0"/>
              <a:t>模型</a:t>
            </a:r>
            <a:endParaRPr lang="zh-TW" altLang="en-US" dirty="0"/>
          </a:p>
        </p:txBody>
      </p:sp>
      <p:sp>
        <p:nvSpPr>
          <p:cNvPr id="3" name="內容版面配置區 2"/>
          <p:cNvSpPr>
            <a:spLocks noGrp="1"/>
          </p:cNvSpPr>
          <p:nvPr>
            <p:ph idx="1"/>
          </p:nvPr>
        </p:nvSpPr>
        <p:spPr/>
        <p:txBody>
          <a:bodyPr/>
          <a:lstStyle/>
          <a:p>
            <a:endParaRPr lang="en-US" altLang="zh-TW" dirty="0" smtClean="0"/>
          </a:p>
          <a:p>
            <a:endParaRPr lang="en-US" altLang="zh-TW" dirty="0"/>
          </a:p>
          <a:p>
            <a:endParaRPr lang="en-US" altLang="zh-TW" dirty="0" smtClean="0"/>
          </a:p>
          <a:p>
            <a:r>
              <a:rPr lang="zh-TW" altLang="en-US" dirty="0"/>
              <a:t>選擇權交易檔</a:t>
            </a:r>
            <a:r>
              <a:rPr lang="zh-TW" altLang="en-US" dirty="0" smtClean="0"/>
              <a:t>中的</a:t>
            </a:r>
            <a:endParaRPr lang="en-US" altLang="zh-TW" dirty="0" smtClean="0"/>
          </a:p>
          <a:p>
            <a:pPr lvl="1"/>
            <a:r>
              <a:rPr lang="zh-TW" altLang="en-US" dirty="0"/>
              <a:t>成交</a:t>
            </a:r>
            <a:r>
              <a:rPr lang="zh-TW" altLang="en-US" dirty="0" smtClean="0"/>
              <a:t>價格 </a:t>
            </a:r>
            <a:endParaRPr lang="en-US" altLang="zh-TW" dirty="0" smtClean="0"/>
          </a:p>
          <a:p>
            <a:pPr lvl="1"/>
            <a:r>
              <a:rPr lang="zh-TW" altLang="en-US" dirty="0"/>
              <a:t>履約</a:t>
            </a:r>
            <a:r>
              <a:rPr lang="zh-TW" altLang="en-US" dirty="0" smtClean="0"/>
              <a:t>價格</a:t>
            </a:r>
            <a:endParaRPr lang="en-US" altLang="zh-TW" dirty="0" smtClean="0"/>
          </a:p>
          <a:p>
            <a:pPr lvl="1"/>
            <a:r>
              <a:rPr lang="zh-TW" altLang="en-US" dirty="0" smtClean="0"/>
              <a:t>交割年月</a:t>
            </a:r>
            <a:endParaRPr lang="en-US" altLang="zh-TW" dirty="0" smtClean="0"/>
          </a:p>
          <a:p>
            <a:pPr lvl="1"/>
            <a:r>
              <a:rPr lang="zh-TW" altLang="en-US" dirty="0"/>
              <a:t>日期</a:t>
            </a:r>
            <a:endParaRPr lang="en-US" altLang="zh-TW"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1025"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71600" y="1628800"/>
            <a:ext cx="5184576" cy="432048"/>
          </a:xfrm>
          <a:prstGeom prst="rect">
            <a:avLst/>
          </a:prstGeom>
          <a:noFill/>
        </p:spPr>
      </p:pic>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1027"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971600" y="2492896"/>
            <a:ext cx="5387893" cy="432048"/>
          </a:xfrm>
          <a:prstGeom prst="rect">
            <a:avLst/>
          </a:prstGeom>
          <a:noFill/>
        </p:spPr>
      </p:pic>
      <p:sp>
        <p:nvSpPr>
          <p:cNvPr id="1029" name="Rectangle 5"/>
          <p:cNvSpPr>
            <a:spLocks noChangeArrowheads="1"/>
          </p:cNvSpPr>
          <p:nvPr/>
        </p:nvSpPr>
        <p:spPr bwMode="auto">
          <a:xfrm>
            <a:off x="0" y="619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9" name="內容版面配置區 2"/>
          <p:cNvSpPr txBox="1">
            <a:spLocks/>
          </p:cNvSpPr>
          <p:nvPr/>
        </p:nvSpPr>
        <p:spPr>
          <a:xfrm>
            <a:off x="4320480" y="3367533"/>
            <a:ext cx="4860032" cy="445395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TW" altLang="en-US" sz="3200" b="0" i="0" u="none" strike="noStrike" kern="1200" cap="none" spc="0" normalizeH="0" baseline="0" noProof="0" dirty="0" smtClean="0">
                <a:ln>
                  <a:noFill/>
                </a:ln>
                <a:solidFill>
                  <a:schemeClr val="tx1"/>
                </a:solidFill>
                <a:effectLst/>
                <a:uLnTx/>
                <a:uFillTx/>
                <a:latin typeface="+mn-lt"/>
                <a:ea typeface="+mn-ea"/>
                <a:cs typeface="+mn-cs"/>
              </a:rPr>
              <a:t>期貨交易檔中的</a:t>
            </a:r>
            <a:endParaRPr kumimoji="0" lang="en-US" altLang="zh-TW" sz="32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TW" altLang="en-US" sz="2800" b="0" i="0" u="none" strike="noStrike" kern="1200" cap="none" spc="0" normalizeH="0" baseline="0" noProof="0" dirty="0" smtClean="0">
                <a:ln>
                  <a:noFill/>
                </a:ln>
                <a:solidFill>
                  <a:schemeClr val="tx1"/>
                </a:solidFill>
                <a:effectLst/>
                <a:uLnTx/>
                <a:uFillTx/>
                <a:latin typeface="+mn-lt"/>
                <a:ea typeface="+mn-ea"/>
                <a:cs typeface="+mn-cs"/>
              </a:rPr>
              <a:t>成交價格 </a:t>
            </a:r>
            <a:endParaRPr kumimoji="0" lang="en-US" altLang="zh-TW" sz="28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TW" altLang="en-US" sz="2800" b="0" i="0" u="none" strike="noStrike" kern="1200" cap="none" spc="0" normalizeH="0" baseline="0" noProof="0" dirty="0" smtClean="0">
                <a:ln>
                  <a:noFill/>
                </a:ln>
                <a:solidFill>
                  <a:schemeClr val="tx1"/>
                </a:solidFill>
                <a:effectLst/>
                <a:uLnTx/>
                <a:uFillTx/>
                <a:latin typeface="+mn-lt"/>
                <a:ea typeface="+mn-ea"/>
                <a:cs typeface="+mn-cs"/>
              </a:rPr>
              <a:t>履約價格</a:t>
            </a:r>
            <a:endParaRPr kumimoji="0" lang="en-US" altLang="zh-TW" sz="28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TW" altLang="en-US" sz="2800" b="0" i="0" u="none" strike="noStrike" kern="1200" cap="none" spc="0" normalizeH="0" baseline="0" noProof="0" dirty="0" smtClean="0">
                <a:ln>
                  <a:noFill/>
                </a:ln>
                <a:solidFill>
                  <a:schemeClr val="tx1"/>
                </a:solidFill>
                <a:effectLst/>
                <a:uLnTx/>
                <a:uFillTx/>
                <a:latin typeface="+mn-lt"/>
                <a:ea typeface="+mn-ea"/>
                <a:cs typeface="+mn-cs"/>
              </a:rPr>
              <a:t>交割年月</a:t>
            </a:r>
            <a:endParaRPr kumimoji="0" lang="en-US" altLang="zh-TW" sz="28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TW" altLang="en-US" sz="2800" b="0" i="0" u="none" strike="noStrike" kern="1200" cap="none" spc="0" normalizeH="0" baseline="0" noProof="0" dirty="0" smtClean="0">
                <a:ln>
                  <a:noFill/>
                </a:ln>
                <a:solidFill>
                  <a:schemeClr val="tx1"/>
                </a:solidFill>
                <a:effectLst/>
                <a:uLnTx/>
                <a:uFillTx/>
                <a:latin typeface="+mn-lt"/>
                <a:ea typeface="+mn-ea"/>
                <a:cs typeface="+mn-cs"/>
              </a:rPr>
              <a:t>日期</a:t>
            </a:r>
            <a:endParaRPr kumimoji="0" lang="en-US" altLang="zh-TW" sz="28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TW" alt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內容版面配置區 3" descr="2013-12-09_230833.jpg"/>
          <p:cNvPicPr>
            <a:picLocks noGrp="1" noChangeAspect="1"/>
          </p:cNvPicPr>
          <p:nvPr>
            <p:ph idx="1"/>
          </p:nvPr>
        </p:nvPicPr>
        <p:blipFill>
          <a:blip r:embed="rId2" cstate="print"/>
          <a:srcRect r="33328" b="58576"/>
          <a:stretch>
            <a:fillRect/>
          </a:stretch>
        </p:blipFill>
        <p:spPr>
          <a:xfrm>
            <a:off x="4895528" y="2060848"/>
            <a:ext cx="4248472" cy="1728192"/>
          </a:xfrm>
        </p:spPr>
      </p:pic>
      <p:sp>
        <p:nvSpPr>
          <p:cNvPr id="5" name="文字方塊 4"/>
          <p:cNvSpPr txBox="1"/>
          <p:nvPr/>
        </p:nvSpPr>
        <p:spPr>
          <a:xfrm>
            <a:off x="4283968" y="5013176"/>
            <a:ext cx="4320480" cy="1384995"/>
          </a:xfrm>
          <a:prstGeom prst="rect">
            <a:avLst/>
          </a:prstGeom>
          <a:noFill/>
        </p:spPr>
        <p:txBody>
          <a:bodyPr wrap="square" rtlCol="0">
            <a:spAutoFit/>
          </a:bodyPr>
          <a:lstStyle/>
          <a:p>
            <a:r>
              <a:rPr lang="zh-TW" altLang="en-US" sz="2800" dirty="0" smtClean="0"/>
              <a:t>程式部分已完成</a:t>
            </a:r>
            <a:endParaRPr lang="en-US" altLang="zh-TW" sz="2800" dirty="0" smtClean="0"/>
          </a:p>
          <a:p>
            <a:r>
              <a:rPr lang="zh-TW" altLang="en-US" sz="2800" dirty="0" smtClean="0"/>
              <a:t>目前缺的是變數資料，尚在與威辰學長討論</a:t>
            </a:r>
            <a:endParaRPr lang="zh-TW" altLang="en-US" sz="2800" dirty="0"/>
          </a:p>
        </p:txBody>
      </p:sp>
      <p:pic>
        <p:nvPicPr>
          <p:cNvPr id="6" name="圖片 5" descr="2013-12-09_231233.jpg"/>
          <p:cNvPicPr>
            <a:picLocks noChangeAspect="1"/>
          </p:cNvPicPr>
          <p:nvPr/>
        </p:nvPicPr>
        <p:blipFill>
          <a:blip r:embed="rId3" cstate="print"/>
          <a:stretch>
            <a:fillRect/>
          </a:stretch>
        </p:blipFill>
        <p:spPr>
          <a:xfrm>
            <a:off x="0" y="116632"/>
            <a:ext cx="4295775" cy="56388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內容版面配置區 3" descr="2013-12-10_142956.jpg"/>
          <p:cNvPicPr>
            <a:picLocks noGrp="1" noChangeAspect="1"/>
          </p:cNvPicPr>
          <p:nvPr>
            <p:ph idx="1"/>
          </p:nvPr>
        </p:nvPicPr>
        <p:blipFill>
          <a:blip r:embed="rId2" cstate="print"/>
          <a:stretch>
            <a:fillRect/>
          </a:stretch>
        </p:blipFill>
        <p:spPr>
          <a:xfrm>
            <a:off x="611560" y="548680"/>
            <a:ext cx="7776864" cy="5577483"/>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a:bodyPr>
          <a:lstStyle/>
          <a:p>
            <a:pPr>
              <a:lnSpc>
                <a:spcPct val="150000"/>
              </a:lnSpc>
            </a:pPr>
            <a:r>
              <a:rPr lang="zh-TW" altLang="en-US" sz="2800" dirty="0" smtClean="0"/>
              <a:t>效率時間</a:t>
            </a:r>
            <a:r>
              <a:rPr lang="en-US" altLang="zh-TW" sz="2800" dirty="0" smtClean="0"/>
              <a:t>---</a:t>
            </a:r>
            <a:r>
              <a:rPr lang="zh-TW" altLang="zh-TW" sz="2800" dirty="0" smtClean="0"/>
              <a:t>套</a:t>
            </a:r>
            <a:r>
              <a:rPr lang="zh-TW" altLang="zh-TW" sz="2800" dirty="0"/>
              <a:t>利機會存在</a:t>
            </a:r>
            <a:r>
              <a:rPr lang="zh-TW" altLang="zh-TW" sz="2800" dirty="0" smtClean="0"/>
              <a:t>時間</a:t>
            </a:r>
            <a:endParaRPr lang="en-US" altLang="zh-TW" sz="2800" dirty="0" smtClean="0"/>
          </a:p>
          <a:p>
            <a:pPr lvl="1">
              <a:lnSpc>
                <a:spcPct val="150000"/>
              </a:lnSpc>
            </a:pPr>
            <a:r>
              <a:rPr lang="zh-TW" altLang="en-US" sz="2600" dirty="0" smtClean="0"/>
              <a:t>每個套利策略都會找出很多套利組合，也就會計算出很多效率時間，把這些效率時間平均，算出當日平均效率時間</a:t>
            </a:r>
            <a:endParaRPr lang="en-US" altLang="zh-TW" sz="2600" dirty="0" smtClean="0"/>
          </a:p>
          <a:p>
            <a:pPr lvl="1">
              <a:lnSpc>
                <a:spcPct val="150000"/>
              </a:lnSpc>
            </a:pPr>
            <a:r>
              <a:rPr lang="zh-TW" altLang="en-US" sz="2600" dirty="0"/>
              <a:t>比較每天的效率</a:t>
            </a:r>
            <a:r>
              <a:rPr lang="zh-TW" altLang="en-US" sz="2600" dirty="0" smtClean="0"/>
              <a:t>時間，若特別長則判斷市場較無效率</a:t>
            </a:r>
            <a:endParaRPr lang="en-US" altLang="zh-TW" sz="26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z="3200" dirty="0" smtClean="0"/>
              <a:t>程式</a:t>
            </a:r>
            <a:endParaRPr lang="zh-TW" altLang="en-US" sz="3200" dirty="0"/>
          </a:p>
        </p:txBody>
      </p:sp>
      <p:sp>
        <p:nvSpPr>
          <p:cNvPr id="3" name="內容版面配置區 2"/>
          <p:cNvSpPr>
            <a:spLocks noGrp="1"/>
          </p:cNvSpPr>
          <p:nvPr>
            <p:ph idx="1"/>
          </p:nvPr>
        </p:nvSpPr>
        <p:spPr>
          <a:xfrm>
            <a:off x="457200" y="1268760"/>
            <a:ext cx="8229600" cy="5445224"/>
          </a:xfrm>
        </p:spPr>
        <p:txBody>
          <a:bodyPr>
            <a:normAutofit fontScale="55000" lnSpcReduction="20000"/>
          </a:bodyPr>
          <a:lstStyle/>
          <a:p>
            <a:pPr>
              <a:buNone/>
            </a:pPr>
            <a:r>
              <a:rPr lang="en-US" altLang="zh-TW" dirty="0"/>
              <a:t>//</a:t>
            </a:r>
            <a:r>
              <a:rPr lang="zh-TW" altLang="en-US" dirty="0"/>
              <a:t>判斷套</a:t>
            </a:r>
            <a:r>
              <a:rPr lang="zh-TW" altLang="en-US" dirty="0" smtClean="0"/>
              <a:t>利  紀錄</a:t>
            </a:r>
            <a:r>
              <a:rPr lang="zh-TW" altLang="en-US" dirty="0"/>
              <a:t>時間</a:t>
            </a:r>
          </a:p>
          <a:p>
            <a:pPr>
              <a:buNone/>
            </a:pPr>
            <a:r>
              <a:rPr lang="en-US" altLang="zh-TW" dirty="0" err="1"/>
              <a:t>int</a:t>
            </a:r>
            <a:r>
              <a:rPr lang="en-US" altLang="zh-TW" dirty="0"/>
              <a:t> check = 0;</a:t>
            </a:r>
          </a:p>
          <a:p>
            <a:pPr>
              <a:buNone/>
            </a:pPr>
            <a:r>
              <a:rPr lang="en-US" altLang="zh-TW" dirty="0" smtClean="0"/>
              <a:t>If</a:t>
            </a:r>
            <a:r>
              <a:rPr lang="zh-TW" altLang="en-US" dirty="0" smtClean="0"/>
              <a:t> </a:t>
            </a:r>
            <a:r>
              <a:rPr lang="en-US" altLang="zh-TW" dirty="0" smtClean="0"/>
              <a:t>(</a:t>
            </a:r>
            <a:r>
              <a:rPr lang="en-US" altLang="zh-TW" dirty="0"/>
              <a:t>check == 0 &amp;&amp; Profit &gt; 0</a:t>
            </a:r>
            <a:r>
              <a:rPr lang="en-US" altLang="zh-TW" dirty="0" smtClean="0"/>
              <a:t>)</a:t>
            </a:r>
            <a:r>
              <a:rPr lang="zh-TW" altLang="en-US" dirty="0" smtClean="0"/>
              <a:t>    </a:t>
            </a:r>
            <a:r>
              <a:rPr lang="en-US" altLang="zh-TW" dirty="0" smtClean="0"/>
              <a:t>//</a:t>
            </a:r>
            <a:r>
              <a:rPr lang="zh-TW" altLang="en-US" dirty="0" smtClean="0"/>
              <a:t> </a:t>
            </a:r>
            <a:r>
              <a:rPr lang="en-US" altLang="zh-TW" dirty="0" smtClean="0"/>
              <a:t>Profit</a:t>
            </a:r>
            <a:r>
              <a:rPr lang="zh-TW" altLang="en-US" dirty="0" smtClean="0"/>
              <a:t>是該套利策略計算出的</a:t>
            </a:r>
            <a:endParaRPr lang="en-US" altLang="zh-TW" dirty="0"/>
          </a:p>
          <a:p>
            <a:pPr>
              <a:buNone/>
            </a:pPr>
            <a:r>
              <a:rPr lang="en-US" altLang="zh-TW" dirty="0"/>
              <a:t>{</a:t>
            </a:r>
          </a:p>
          <a:p>
            <a:pPr lvl="1">
              <a:buNone/>
            </a:pPr>
            <a:r>
              <a:rPr lang="en-US" altLang="zh-TW" sz="3300" dirty="0" err="1"/>
              <a:t>clock_t</a:t>
            </a:r>
            <a:r>
              <a:rPr lang="en-US" altLang="zh-TW" sz="3300" dirty="0"/>
              <a:t> start, stop;</a:t>
            </a:r>
          </a:p>
          <a:p>
            <a:pPr lvl="1">
              <a:buNone/>
            </a:pPr>
            <a:r>
              <a:rPr lang="en-US" altLang="zh-TW" sz="3300" dirty="0" err="1"/>
              <a:t>int</a:t>
            </a:r>
            <a:r>
              <a:rPr lang="en-US" altLang="zh-TW" sz="3300" dirty="0"/>
              <a:t> time;</a:t>
            </a:r>
          </a:p>
          <a:p>
            <a:pPr lvl="1">
              <a:buNone/>
            </a:pPr>
            <a:r>
              <a:rPr lang="en-US" altLang="zh-TW" sz="3300" dirty="0"/>
              <a:t>start = clock();</a:t>
            </a:r>
          </a:p>
          <a:p>
            <a:pPr lvl="1">
              <a:buNone/>
            </a:pPr>
            <a:r>
              <a:rPr lang="en-US" altLang="zh-TW" sz="3300" dirty="0"/>
              <a:t>check = 1;</a:t>
            </a:r>
          </a:p>
          <a:p>
            <a:pPr>
              <a:buNone/>
            </a:pPr>
            <a:r>
              <a:rPr lang="en-US" altLang="zh-TW" dirty="0"/>
              <a:t>}</a:t>
            </a:r>
          </a:p>
          <a:p>
            <a:pPr>
              <a:buNone/>
            </a:pPr>
            <a:r>
              <a:rPr lang="en-US" altLang="zh-TW" dirty="0"/>
              <a:t>else </a:t>
            </a:r>
            <a:r>
              <a:rPr lang="en-US" altLang="zh-TW" dirty="0" smtClean="0"/>
              <a:t>if</a:t>
            </a:r>
            <a:r>
              <a:rPr lang="zh-TW" altLang="en-US" dirty="0" smtClean="0"/>
              <a:t> </a:t>
            </a:r>
            <a:r>
              <a:rPr lang="en-US" altLang="zh-TW" dirty="0" smtClean="0"/>
              <a:t>(</a:t>
            </a:r>
            <a:r>
              <a:rPr lang="en-US" altLang="zh-TW" dirty="0"/>
              <a:t>check == 1 &amp;&amp; Profit &lt; 0)</a:t>
            </a:r>
          </a:p>
          <a:p>
            <a:pPr>
              <a:buNone/>
            </a:pPr>
            <a:r>
              <a:rPr lang="en-US" altLang="zh-TW" dirty="0"/>
              <a:t>{</a:t>
            </a:r>
          </a:p>
          <a:p>
            <a:pPr lvl="1">
              <a:buNone/>
            </a:pPr>
            <a:r>
              <a:rPr lang="en-US" altLang="zh-TW" sz="3300" dirty="0"/>
              <a:t>stop = clock();</a:t>
            </a:r>
          </a:p>
          <a:p>
            <a:pPr lvl="1">
              <a:buNone/>
            </a:pPr>
            <a:r>
              <a:rPr lang="en-US" altLang="zh-TW" sz="3300" dirty="0"/>
              <a:t>time = (</a:t>
            </a:r>
            <a:r>
              <a:rPr lang="en-US" altLang="zh-TW" sz="3300" dirty="0" err="1"/>
              <a:t>int</a:t>
            </a:r>
            <a:r>
              <a:rPr lang="en-US" altLang="zh-TW" sz="3300" dirty="0"/>
              <a:t>)(stop - start);</a:t>
            </a:r>
          </a:p>
          <a:p>
            <a:pPr>
              <a:buNone/>
            </a:pPr>
            <a:r>
              <a:rPr lang="en-US" altLang="zh-TW" dirty="0" smtClean="0"/>
              <a:t>}</a:t>
            </a:r>
          </a:p>
          <a:p>
            <a:pPr>
              <a:buNone/>
            </a:pPr>
            <a:r>
              <a:rPr lang="en-US" altLang="zh-TW" dirty="0"/>
              <a:t>else if(check == 0 &amp;&amp; Profit &lt; 0)</a:t>
            </a:r>
          </a:p>
          <a:p>
            <a:pPr>
              <a:buNone/>
            </a:pPr>
            <a:r>
              <a:rPr lang="en-US" altLang="zh-TW" dirty="0" smtClean="0"/>
              <a:t>	</a:t>
            </a:r>
            <a:r>
              <a:rPr lang="zh-TW" altLang="en-US" dirty="0" smtClean="0"/>
              <a:t>  </a:t>
            </a:r>
            <a:r>
              <a:rPr lang="en-US" altLang="zh-TW" dirty="0" smtClean="0"/>
              <a:t>break</a:t>
            </a:r>
            <a:r>
              <a:rPr lang="en-US" altLang="zh-TW" dirty="0"/>
              <a:t>;</a:t>
            </a:r>
          </a:p>
          <a:p>
            <a:pPr>
              <a:buNone/>
            </a:pPr>
            <a:endParaRPr lang="en-US" altLang="zh-TW" dirty="0"/>
          </a:p>
          <a:p>
            <a:pPr>
              <a:buNone/>
            </a:pPr>
            <a:r>
              <a:rPr lang="en-US" altLang="zh-TW" dirty="0" err="1"/>
              <a:t>printf</a:t>
            </a:r>
            <a:r>
              <a:rPr lang="en-US" altLang="zh-TW" dirty="0"/>
              <a:t>("\n Efficiency Time = %d", time</a:t>
            </a:r>
            <a:r>
              <a:rPr lang="en-US" altLang="zh-TW" dirty="0" smtClean="0"/>
              <a:t>);</a:t>
            </a:r>
            <a:endParaRPr lang="en-US" altLang="zh-TW" dirty="0"/>
          </a:p>
        </p:txBody>
      </p:sp>
      <p:sp>
        <p:nvSpPr>
          <p:cNvPr id="4" name="文字方塊 3"/>
          <p:cNvSpPr txBox="1"/>
          <p:nvPr/>
        </p:nvSpPr>
        <p:spPr>
          <a:xfrm>
            <a:off x="5940152" y="548680"/>
            <a:ext cx="2736304" cy="707886"/>
          </a:xfrm>
          <a:prstGeom prst="rect">
            <a:avLst/>
          </a:prstGeom>
          <a:noFill/>
          <a:ln>
            <a:solidFill>
              <a:schemeClr val="tx1"/>
            </a:solidFill>
          </a:ln>
        </p:spPr>
        <p:txBody>
          <a:bodyPr wrap="square" rtlCol="0">
            <a:spAutoFit/>
          </a:bodyPr>
          <a:lstStyle/>
          <a:p>
            <a:r>
              <a:rPr lang="zh-TW" altLang="en-US" sz="2000" dirty="0" smtClean="0"/>
              <a:t>五個套利策略都加入記錄套利時間的程式</a:t>
            </a:r>
            <a:endParaRPr lang="zh-TW" altLang="en-US"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市場深度</a:t>
            </a:r>
            <a:endParaRPr lang="zh-TW" altLang="en-US" dirty="0"/>
          </a:p>
        </p:txBody>
      </p:sp>
      <p:sp>
        <p:nvSpPr>
          <p:cNvPr id="3" name="內容版面配置區 2"/>
          <p:cNvSpPr>
            <a:spLocks noGrp="1"/>
          </p:cNvSpPr>
          <p:nvPr>
            <p:ph idx="1"/>
          </p:nvPr>
        </p:nvSpPr>
        <p:spPr/>
        <p:txBody>
          <a:bodyPr/>
          <a:lstStyle/>
          <a:p>
            <a:r>
              <a:rPr lang="zh-TW" altLang="en-US" dirty="0" smtClean="0"/>
              <a:t>定義：一張成交單所引起的價格波動率</a:t>
            </a:r>
            <a:r>
              <a:rPr lang="zh-TW" altLang="en-US" dirty="0" smtClean="0"/>
              <a:t>大小</a:t>
            </a:r>
            <a:endParaRPr lang="en-US" altLang="zh-TW" dirty="0" smtClean="0"/>
          </a:p>
          <a:p>
            <a:endParaRPr lang="en-US" altLang="zh-TW" dirty="0" smtClean="0"/>
          </a:p>
          <a:p>
            <a:r>
              <a:rPr lang="zh-TW" altLang="en-US" dirty="0" smtClean="0"/>
              <a:t>如果資訊越透明，市場深度會比較深</a:t>
            </a:r>
            <a:endParaRPr lang="en-US" altLang="zh-TW" dirty="0" smtClean="0"/>
          </a:p>
          <a:p>
            <a:pPr lvl="1"/>
            <a:r>
              <a:rPr lang="zh-TW" altLang="en-US" dirty="0" smtClean="0"/>
              <a:t>即一張成交單所引起的價格波動會相對比較小</a:t>
            </a:r>
            <a:endParaRPr lang="en-US" altLang="zh-TW" dirty="0" smtClean="0"/>
          </a:p>
          <a:p>
            <a:endParaRPr lang="en-US" altLang="zh-TW" dirty="0" smtClean="0"/>
          </a:p>
          <a:p>
            <a:r>
              <a:rPr lang="zh-TW" altLang="en-US" dirty="0" smtClean="0"/>
              <a:t>根據</a:t>
            </a:r>
            <a:r>
              <a:rPr lang="zh-TW" altLang="en-US" dirty="0" smtClean="0"/>
              <a:t>買賣價差的理論，當資訊越透明，買賣的價差會越小，市場的深度越大</a:t>
            </a:r>
            <a:endParaRPr lang="zh-TW" altLang="en-US" dirty="0"/>
          </a:p>
        </p:txBody>
      </p:sp>
    </p:spTree>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TotalTime>
  <Words>918</Words>
  <Application>Microsoft Office PowerPoint</Application>
  <PresentationFormat>如螢幕大小 (4:3)</PresentationFormat>
  <Paragraphs>98</Paragraphs>
  <Slides>15</Slides>
  <Notes>5</Notes>
  <HiddenSlides>0</HiddenSlides>
  <MMClips>0</MMClips>
  <ScaleCrop>false</ScaleCrop>
  <HeadingPairs>
    <vt:vector size="4" baseType="variant">
      <vt:variant>
        <vt:lpstr>佈景主題</vt:lpstr>
      </vt:variant>
      <vt:variant>
        <vt:i4>1</vt:i4>
      </vt:variant>
      <vt:variant>
        <vt:lpstr>投影片標題</vt:lpstr>
      </vt:variant>
      <vt:variant>
        <vt:i4>15</vt:i4>
      </vt:variant>
    </vt:vector>
  </HeadingPairs>
  <TitlesOfParts>
    <vt:vector size="16" baseType="lpstr">
      <vt:lpstr>Office 佈景主題</vt:lpstr>
      <vt:lpstr>進度報告</vt:lpstr>
      <vt:lpstr>目前狀況</vt:lpstr>
      <vt:lpstr>投影片 3</vt:lpstr>
      <vt:lpstr>Black-Scholes定價模型</vt:lpstr>
      <vt:lpstr>投影片 5</vt:lpstr>
      <vt:lpstr>投影片 6</vt:lpstr>
      <vt:lpstr>投影片 7</vt:lpstr>
      <vt:lpstr>程式</vt:lpstr>
      <vt:lpstr>市場深度</vt:lpstr>
      <vt:lpstr>舉例說明</vt:lpstr>
      <vt:lpstr>研究想法</vt:lpstr>
      <vt:lpstr>程式碼所需的變數</vt:lpstr>
      <vt:lpstr>擬定的定義式</vt:lpstr>
      <vt:lpstr>擬定的定義式</vt:lpstr>
      <vt:lpstr>目前狀況</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進度報告</dc:title>
  <cp:lastModifiedBy>DannyWu</cp:lastModifiedBy>
  <cp:revision>24</cp:revision>
  <dcterms:modified xsi:type="dcterms:W3CDTF">2013-12-10T10:19:40Z</dcterms:modified>
</cp:coreProperties>
</file>